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sldIdLst>
    <p:sldId id="264" r:id="rId2"/>
    <p:sldId id="268" r:id="rId3"/>
    <p:sldId id="270" r:id="rId4"/>
    <p:sldId id="272" r:id="rId5"/>
    <p:sldId id="273" r:id="rId6"/>
    <p:sldId id="276" r:id="rId7"/>
    <p:sldId id="274" r:id="rId8"/>
    <p:sldId id="275" r:id="rId9"/>
    <p:sldId id="266" r:id="rId10"/>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21"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2422579-7608-4FA6-A346-5B26C8E39CC6}" type="datetimeFigureOut">
              <a:rPr lang="ro-RO" smtClean="0"/>
              <a:pPr/>
              <a:t>26.06.2022</a:t>
            </a:fld>
            <a:endParaRPr lang="ro-RO"/>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o-RO"/>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1EF6939-E88F-496C-AE92-F4D81842C1C1}" type="slidenum">
              <a:rPr lang="ro-RO" smtClean="0"/>
              <a:pPr/>
              <a:t>‹#›</a:t>
            </a:fld>
            <a:endParaRPr lang="ro-RO"/>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7991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567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058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00484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650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1D8BD707-D9CF-40AE-B4C6-C98DA3205C09}" type="datetimeFigureOut">
              <a:rPr lang="en-US" smtClean="0"/>
              <a:pPr/>
              <a:t>6/26/2022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1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377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81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797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723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o-RO"/>
              <a:t>Faceți clic pentru a edita stilul de titlu coordonator</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1D8BD707-D9CF-40AE-B4C6-C98DA3205C09}" type="datetimeFigureOut">
              <a:rPr lang="en-US" smtClean="0"/>
              <a:pPr/>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953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1D8BD707-D9CF-40AE-B4C6-C98DA3205C09}" type="datetimeFigureOut">
              <a:rPr lang="en-US" smtClean="0"/>
              <a:pPr/>
              <a:t>6/26/2022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160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D8BD707-D9CF-40AE-B4C6-C98DA3205C09}" type="datetimeFigureOut">
              <a:rPr lang="en-US" smtClean="0"/>
              <a:pPr/>
              <a:t>6/26/2022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3560254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ro-RO" dirty="0"/>
            </a:br>
            <a:br>
              <a:rPr lang="ro-RO" dirty="0"/>
            </a:br>
            <a:endParaRPr lang="en-US" dirty="0"/>
          </a:p>
        </p:txBody>
      </p:sp>
      <p:sp>
        <p:nvSpPr>
          <p:cNvPr id="3" name="Subtitle 2"/>
          <p:cNvSpPr>
            <a:spLocks noGrp="1"/>
          </p:cNvSpPr>
          <p:nvPr>
            <p:ph type="subTitle" idx="4"/>
          </p:nvPr>
        </p:nvSpPr>
        <p:spPr>
          <a:xfrm>
            <a:off x="890337" y="2503055"/>
            <a:ext cx="9777663" cy="3749963"/>
          </a:xfrm>
          <a:prstGeom prst="rect">
            <a:avLst/>
          </a:prstGeom>
        </p:spPr>
        <p:txBody>
          <a:bodyPr>
            <a:normAutofit/>
          </a:bodyPr>
          <a:lstStyle/>
          <a:p>
            <a:endParaRPr lang="ro-RO" sz="1500" b="1" dirty="0"/>
          </a:p>
          <a:p>
            <a:endParaRPr lang="ro-RO" sz="1500" b="1" dirty="0"/>
          </a:p>
          <a:p>
            <a:pPr algn="ctr"/>
            <a:endParaRPr lang="ro-RO" sz="1500" b="1" i="1" dirty="0"/>
          </a:p>
          <a:p>
            <a:pPr marL="45720" indent="0" algn="ctr">
              <a:buNone/>
            </a:pPr>
            <a:r>
              <a:rPr lang="ro-RO" sz="5000" b="1" dirty="0"/>
              <a:t>FE SMARALD SRL</a:t>
            </a:r>
          </a:p>
          <a:p>
            <a:pPr algn="l"/>
            <a:r>
              <a:rPr lang="ro-RO" sz="2400" b="1" dirty="0"/>
              <a:t>Firma mamă: Restaurant ROMARIO Bârlad</a:t>
            </a:r>
          </a:p>
          <a:p>
            <a:endParaRPr lang="ro-RO" dirty="0"/>
          </a:p>
          <a:p>
            <a:endParaRPr lang="ro-RO" b="1" dirty="0"/>
          </a:p>
        </p:txBody>
      </p:sp>
      <p:pic>
        <p:nvPicPr>
          <p:cNvPr id="1026" name="Picture 2" descr="20200824_semnatura compusa"/>
          <p:cNvPicPr>
            <a:picLocks noChangeAspect="1" noChangeArrowheads="1"/>
          </p:cNvPicPr>
          <p:nvPr/>
        </p:nvPicPr>
        <p:blipFill>
          <a:blip r:embed="rId2"/>
          <a:srcRect/>
          <a:stretch>
            <a:fillRect/>
          </a:stretch>
        </p:blipFill>
        <p:spPr bwMode="auto">
          <a:xfrm>
            <a:off x="1311564" y="581890"/>
            <a:ext cx="10160000" cy="1948873"/>
          </a:xfrm>
          <a:prstGeom prst="rect">
            <a:avLst/>
          </a:prstGeom>
          <a:noFill/>
          <a:ln w="9525">
            <a:noFill/>
            <a:miter lim="800000"/>
            <a:headEnd/>
            <a:tailEnd/>
          </a:ln>
        </p:spPr>
      </p:pic>
      <p:pic>
        <p:nvPicPr>
          <p:cNvPr id="5" name="Picture 2" descr="C:\Users\Carmen\OneDrive\Desktop\SIGLA SMARALD.jpeg">
            <a:extLst>
              <a:ext uri="{FF2B5EF4-FFF2-40B4-BE49-F238E27FC236}">
                <a16:creationId xmlns:a16="http://schemas.microsoft.com/office/drawing/2014/main" id="{8A761051-2ECF-50AB-AF01-5B1BC6FC4FC2}"/>
              </a:ext>
            </a:extLst>
          </p:cNvPr>
          <p:cNvPicPr>
            <a:picLocks noChangeAspect="1" noChangeArrowheads="1"/>
          </p:cNvPicPr>
          <p:nvPr/>
        </p:nvPicPr>
        <p:blipFill>
          <a:blip r:embed="rId3" cstate="print"/>
          <a:srcRect/>
          <a:stretch>
            <a:fillRect/>
          </a:stretch>
        </p:blipFill>
        <p:spPr bwMode="auto">
          <a:xfrm>
            <a:off x="9238574" y="4495800"/>
            <a:ext cx="2095515" cy="1071570"/>
          </a:xfrm>
          <a:prstGeom prst="ellipse">
            <a:avLst/>
          </a:prstGeom>
          <a:ln>
            <a:noFill/>
          </a:ln>
          <a:effectLst>
            <a:softEdge rad="112500"/>
          </a:effectLst>
        </p:spPr>
      </p:pic>
    </p:spTree>
    <p:extLst>
      <p:ext uri="{BB962C8B-B14F-4D97-AF65-F5344CB8AC3E}">
        <p14:creationId xmlns:p14="http://schemas.microsoft.com/office/powerpoint/2010/main" val="18304274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B29343D2-AF69-4413-A83A-FE0493F2724F}"/>
              </a:ext>
            </a:extLst>
          </p:cNvPr>
          <p:cNvPicPr>
            <a:picLocks noChangeAspect="1"/>
          </p:cNvPicPr>
          <p:nvPr/>
        </p:nvPicPr>
        <p:blipFill>
          <a:blip r:embed="rId2"/>
          <a:stretch>
            <a:fillRect/>
          </a:stretch>
        </p:blipFill>
        <p:spPr>
          <a:xfrm>
            <a:off x="609600" y="1867505"/>
            <a:ext cx="10972800" cy="3991355"/>
          </a:xfrm>
          <a:prstGeom prst="rect">
            <a:avLst/>
          </a:prstGeom>
          <a:noFill/>
        </p:spPr>
      </p:pic>
      <p:pic>
        <p:nvPicPr>
          <p:cNvPr id="7" name="Picture 2" descr="20200824_semnatura compusa">
            <a:extLst>
              <a:ext uri="{FF2B5EF4-FFF2-40B4-BE49-F238E27FC236}">
                <a16:creationId xmlns:a16="http://schemas.microsoft.com/office/drawing/2014/main" id="{3F8D0FA1-22EE-4370-A73E-021B8D0AFF3F}"/>
              </a:ext>
            </a:extLst>
          </p:cNvPr>
          <p:cNvPicPr>
            <a:picLocks noChangeAspect="1" noChangeArrowheads="1"/>
          </p:cNvPicPr>
          <p:nvPr/>
        </p:nvPicPr>
        <p:blipFill>
          <a:blip r:embed="rId3"/>
          <a:srcRect/>
          <a:stretch>
            <a:fillRect/>
          </a:stretch>
        </p:blipFill>
        <p:spPr bwMode="auto">
          <a:xfrm>
            <a:off x="476211" y="285728"/>
            <a:ext cx="10572824" cy="1571636"/>
          </a:xfrm>
          <a:prstGeom prst="rect">
            <a:avLst/>
          </a:prstGeom>
          <a:noFill/>
          <a:ln w="9525">
            <a:noFill/>
            <a:miter lim="800000"/>
            <a:headEnd/>
            <a:tailEnd/>
          </a:ln>
        </p:spPr>
      </p:pic>
    </p:spTree>
    <p:extLst>
      <p:ext uri="{BB962C8B-B14F-4D97-AF65-F5344CB8AC3E}">
        <p14:creationId xmlns:p14="http://schemas.microsoft.com/office/powerpoint/2010/main" val="83571466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914400" y="2130426"/>
            <a:ext cx="10363200" cy="941385"/>
          </a:xfrm>
        </p:spPr>
        <p:txBody>
          <a:bodyPr>
            <a:normAutofit/>
          </a:bodyPr>
          <a:lstStyle/>
          <a:p>
            <a:pPr algn="l"/>
            <a:r>
              <a:rPr lang="ro-RO" sz="3600" b="1" i="1" dirty="0">
                <a:solidFill>
                  <a:srgbClr val="00B050"/>
                </a:solidFill>
              </a:rPr>
              <a:t>        </a:t>
            </a:r>
            <a:endParaRPr lang="ro-RO" dirty="0"/>
          </a:p>
        </p:txBody>
      </p:sp>
      <p:sp>
        <p:nvSpPr>
          <p:cNvPr id="3" name="Subtitlu 2"/>
          <p:cNvSpPr>
            <a:spLocks noGrp="1"/>
          </p:cNvSpPr>
          <p:nvPr>
            <p:ph type="subTitle" idx="1"/>
          </p:nvPr>
        </p:nvSpPr>
        <p:spPr/>
        <p:txBody>
          <a:bodyPr/>
          <a:lstStyle/>
          <a:p>
            <a:endParaRPr lang="ro-RO" dirty="0"/>
          </a:p>
        </p:txBody>
      </p:sp>
      <p:pic>
        <p:nvPicPr>
          <p:cNvPr id="3074" name="Picture 2"/>
          <p:cNvPicPr>
            <a:picLocks noChangeAspect="1" noChangeArrowheads="1"/>
          </p:cNvPicPr>
          <p:nvPr/>
        </p:nvPicPr>
        <p:blipFill>
          <a:blip r:embed="rId2"/>
          <a:srcRect/>
          <a:stretch>
            <a:fillRect/>
          </a:stretch>
        </p:blipFill>
        <p:spPr bwMode="auto">
          <a:xfrm>
            <a:off x="476211" y="142852"/>
            <a:ext cx="11049077" cy="635798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914400" y="882481"/>
            <a:ext cx="10363200" cy="369332"/>
          </a:xfrm>
        </p:spPr>
        <p:txBody>
          <a:bodyPr/>
          <a:lstStyle/>
          <a:p>
            <a:r>
              <a:rPr lang="ro-RO" sz="2400" b="1" i="1" dirty="0">
                <a:solidFill>
                  <a:srgbClr val="00B050"/>
                </a:solidFill>
              </a:rPr>
              <a:t>FE SMARALD SRL- organigrama</a:t>
            </a:r>
            <a:endParaRPr lang="ro-RO" sz="2400" dirty="0"/>
          </a:p>
        </p:txBody>
      </p:sp>
      <p:pic>
        <p:nvPicPr>
          <p:cNvPr id="6146" name="Picture 2" descr="C:\Users\Carmen\OneDrive\Desktop\ORGANIGRAMA SMARALD_page-0001.jpg"/>
          <p:cNvPicPr>
            <a:picLocks noGrp="1" noChangeAspect="1" noChangeArrowheads="1"/>
          </p:cNvPicPr>
          <p:nvPr>
            <p:ph idx="4294967295"/>
          </p:nvPr>
        </p:nvPicPr>
        <p:blipFill>
          <a:blip r:embed="rId2" cstate="print"/>
          <a:srcRect/>
          <a:stretch>
            <a:fillRect/>
          </a:stretch>
        </p:blipFill>
        <p:spPr bwMode="auto">
          <a:xfrm>
            <a:off x="1828800" y="1447800"/>
            <a:ext cx="9620250" cy="4757738"/>
          </a:xfrm>
          <a:prstGeom prst="rect">
            <a:avLst/>
          </a:prstGeom>
          <a:noFill/>
        </p:spPr>
      </p:pic>
      <p:pic>
        <p:nvPicPr>
          <p:cNvPr id="4" name="Picture 2" descr="C:\Users\Carmen\OneDrive\Desktop\SIGLA SMARALD.jpeg"/>
          <p:cNvPicPr>
            <a:picLocks noChangeAspect="1" noChangeArrowheads="1"/>
          </p:cNvPicPr>
          <p:nvPr/>
        </p:nvPicPr>
        <p:blipFill>
          <a:blip r:embed="rId3" cstate="print"/>
          <a:srcRect/>
          <a:stretch>
            <a:fillRect/>
          </a:stretch>
        </p:blipFill>
        <p:spPr bwMode="auto">
          <a:xfrm>
            <a:off x="9353535" y="324856"/>
            <a:ext cx="2095515" cy="1071570"/>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2" name="Rectangle 1032">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34">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044" name="Straight Connector 1036">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38">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u 1">
            <a:extLst>
              <a:ext uri="{FF2B5EF4-FFF2-40B4-BE49-F238E27FC236}">
                <a16:creationId xmlns:a16="http://schemas.microsoft.com/office/drawing/2014/main" id="{4C3A1B42-8346-4C92-36F2-57A6582E61A1}"/>
              </a:ext>
            </a:extLst>
          </p:cNvPr>
          <p:cNvSpPr>
            <a:spLocks noGrp="1"/>
          </p:cNvSpPr>
          <p:nvPr>
            <p:ph type="ctrTitle"/>
          </p:nvPr>
        </p:nvSpPr>
        <p:spPr>
          <a:xfrm>
            <a:off x="1109980" y="4208424"/>
            <a:ext cx="9966960" cy="1325880"/>
          </a:xfrm>
        </p:spPr>
        <p:txBody>
          <a:bodyPr vert="horz" lIns="91440" tIns="45720" rIns="91440" bIns="45720" rtlCol="0" anchor="b">
            <a:normAutofit/>
          </a:bodyPr>
          <a:lstStyle/>
          <a:p>
            <a:pPr algn="ctr">
              <a:lnSpc>
                <a:spcPct val="85000"/>
              </a:lnSpc>
            </a:pPr>
            <a:r>
              <a:rPr lang="en-US" sz="6600" b="1" cap="all">
                <a:solidFill>
                  <a:srgbClr val="FFFFFF"/>
                </a:solidFill>
              </a:rPr>
              <a:t>PREPARATE- MIC DEJUN</a:t>
            </a:r>
          </a:p>
        </p:txBody>
      </p:sp>
      <p:sp>
        <p:nvSpPr>
          <p:cNvPr id="1041" name="Rectangle 1040">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descr="Rezultat imagine pentru MIC DE JUN">
            <a:extLst>
              <a:ext uri="{FF2B5EF4-FFF2-40B4-BE49-F238E27FC236}">
                <a16:creationId xmlns:a16="http://schemas.microsoft.com/office/drawing/2014/main" id="{DC9824B2-4681-0EBB-6F51-513754F42A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756" y="728472"/>
            <a:ext cx="5109394" cy="30273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zultat imagine pentru MIC DE JUN">
            <a:extLst>
              <a:ext uri="{FF2B5EF4-FFF2-40B4-BE49-F238E27FC236}">
                <a16:creationId xmlns:a16="http://schemas.microsoft.com/office/drawing/2014/main" id="{E4397683-0F6C-B8E9-A263-C68A463170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70798" y="708306"/>
            <a:ext cx="4436052" cy="30474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Carmen\OneDrive\Desktop\SIGLA SMARALD.jpeg">
            <a:extLst>
              <a:ext uri="{FF2B5EF4-FFF2-40B4-BE49-F238E27FC236}">
                <a16:creationId xmlns:a16="http://schemas.microsoft.com/office/drawing/2014/main" id="{62461A52-8BEB-EB52-63AE-72EF3DF225E4}"/>
              </a:ext>
            </a:extLst>
          </p:cNvPr>
          <p:cNvPicPr>
            <a:picLocks noChangeAspect="1" noChangeArrowheads="1"/>
          </p:cNvPicPr>
          <p:nvPr/>
        </p:nvPicPr>
        <p:blipFill>
          <a:blip r:embed="rId4" cstate="print"/>
          <a:srcRect/>
          <a:stretch>
            <a:fillRect/>
          </a:stretch>
        </p:blipFill>
        <p:spPr bwMode="auto">
          <a:xfrm>
            <a:off x="9959092" y="5410200"/>
            <a:ext cx="2095515" cy="1071570"/>
          </a:xfrm>
          <a:prstGeom prst="ellipse">
            <a:avLst/>
          </a:prstGeom>
          <a:ln>
            <a:noFill/>
          </a:ln>
          <a:effectLst>
            <a:softEdge rad="112500"/>
          </a:effectLst>
        </p:spPr>
      </p:pic>
    </p:spTree>
    <p:extLst>
      <p:ext uri="{BB962C8B-B14F-4D97-AF65-F5344CB8AC3E}">
        <p14:creationId xmlns:p14="http://schemas.microsoft.com/office/powerpoint/2010/main" val="31352735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AB221CDE-5758-4F8A-8E5E-597B1D5A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59" name="Rectangle 2058">
            <a:extLst>
              <a:ext uri="{FF2B5EF4-FFF2-40B4-BE49-F238E27FC236}">
                <a16:creationId xmlns:a16="http://schemas.microsoft.com/office/drawing/2014/main" id="{811480FC-7901-40F2-8538-739D6CD4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061" name="Straight Connector 2060">
            <a:extLst>
              <a:ext uri="{FF2B5EF4-FFF2-40B4-BE49-F238E27FC236}">
                <a16:creationId xmlns:a16="http://schemas.microsoft.com/office/drawing/2014/main" id="{D45BCBED-A6B8-49F8-966E-3424F39CB8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6BC5E09C-4939-469C-A1BD-6386726DA4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u 1">
            <a:extLst>
              <a:ext uri="{FF2B5EF4-FFF2-40B4-BE49-F238E27FC236}">
                <a16:creationId xmlns:a16="http://schemas.microsoft.com/office/drawing/2014/main" id="{C9E127FC-E92C-ABE6-E5A6-5870E02C9BDA}"/>
              </a:ext>
            </a:extLst>
          </p:cNvPr>
          <p:cNvSpPr>
            <a:spLocks noGrp="1"/>
          </p:cNvSpPr>
          <p:nvPr>
            <p:ph type="ctrTitle"/>
          </p:nvPr>
        </p:nvSpPr>
        <p:spPr>
          <a:xfrm>
            <a:off x="1109980" y="4208424"/>
            <a:ext cx="9966960" cy="1325880"/>
          </a:xfrm>
        </p:spPr>
        <p:txBody>
          <a:bodyPr vert="horz" lIns="91440" tIns="45720" rIns="91440" bIns="45720" rtlCol="0" anchor="b">
            <a:normAutofit/>
          </a:bodyPr>
          <a:lstStyle/>
          <a:p>
            <a:pPr algn="ctr">
              <a:lnSpc>
                <a:spcPct val="85000"/>
              </a:lnSpc>
            </a:pPr>
            <a:r>
              <a:rPr lang="en-US" sz="6600" b="1" cap="all">
                <a:solidFill>
                  <a:srgbClr val="FFFFFF"/>
                </a:solidFill>
              </a:rPr>
              <a:t>CIORBE</a:t>
            </a:r>
          </a:p>
        </p:txBody>
      </p:sp>
      <p:pic>
        <p:nvPicPr>
          <p:cNvPr id="2052" name="Picture 4" descr="Vedeți imaginea sursă">
            <a:extLst>
              <a:ext uri="{FF2B5EF4-FFF2-40B4-BE49-F238E27FC236}">
                <a16:creationId xmlns:a16="http://schemas.microsoft.com/office/drawing/2014/main" id="{9F74619E-AD83-A02E-5F66-78B34F955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56" r="-2" b="3016"/>
          <a:stretch/>
        </p:blipFill>
        <p:spPr bwMode="auto">
          <a:xfrm>
            <a:off x="243840" y="256540"/>
            <a:ext cx="7287768" cy="37642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zultat imagine pentru CIORBE">
            <a:extLst>
              <a:ext uri="{FF2B5EF4-FFF2-40B4-BE49-F238E27FC236}">
                <a16:creationId xmlns:a16="http://schemas.microsoft.com/office/drawing/2014/main" id="{6FCAB5E6-06D4-12E8-127E-3F7A124D44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8" r="14780" b="3"/>
          <a:stretch/>
        </p:blipFill>
        <p:spPr bwMode="auto">
          <a:xfrm>
            <a:off x="7531608" y="256540"/>
            <a:ext cx="4420906" cy="37642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armen\OneDrive\Desktop\SIGLA SMARALD.jpeg">
            <a:extLst>
              <a:ext uri="{FF2B5EF4-FFF2-40B4-BE49-F238E27FC236}">
                <a16:creationId xmlns:a16="http://schemas.microsoft.com/office/drawing/2014/main" id="{FC5699D9-A50B-6852-C853-3AEB918C5D63}"/>
              </a:ext>
            </a:extLst>
          </p:cNvPr>
          <p:cNvPicPr>
            <a:picLocks noChangeAspect="1" noChangeArrowheads="1"/>
          </p:cNvPicPr>
          <p:nvPr/>
        </p:nvPicPr>
        <p:blipFill>
          <a:blip r:embed="rId4" cstate="print"/>
          <a:srcRect/>
          <a:stretch>
            <a:fillRect/>
          </a:stretch>
        </p:blipFill>
        <p:spPr bwMode="auto">
          <a:xfrm>
            <a:off x="9594843" y="4871364"/>
            <a:ext cx="2095515" cy="1071570"/>
          </a:xfrm>
          <a:prstGeom prst="ellipse">
            <a:avLst/>
          </a:prstGeom>
          <a:ln>
            <a:noFill/>
          </a:ln>
          <a:effectLst>
            <a:softEdge rad="112500"/>
          </a:effectLst>
        </p:spPr>
      </p:pic>
    </p:spTree>
    <p:extLst>
      <p:ext uri="{BB962C8B-B14F-4D97-AF65-F5344CB8AC3E}">
        <p14:creationId xmlns:p14="http://schemas.microsoft.com/office/powerpoint/2010/main" val="22171256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42" name="Rectangle 1032">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34">
            <a:extLst>
              <a:ext uri="{FF2B5EF4-FFF2-40B4-BE49-F238E27FC236}">
                <a16:creationId xmlns:a16="http://schemas.microsoft.com/office/drawing/2014/main" id="{611F50C1-F708-485D-B1A9-65873AB2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044" name="Straight Connector 1036">
            <a:extLst>
              <a:ext uri="{FF2B5EF4-FFF2-40B4-BE49-F238E27FC236}">
                <a16:creationId xmlns:a16="http://schemas.microsoft.com/office/drawing/2014/main" id="{BAF7F52A-561E-4CE4-A251-1565CF80F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38">
            <a:extLst>
              <a:ext uri="{FF2B5EF4-FFF2-40B4-BE49-F238E27FC236}">
                <a16:creationId xmlns:a16="http://schemas.microsoft.com/office/drawing/2014/main" id="{4B67E998-E312-45A7-A84D-81D934208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u 1">
            <a:extLst>
              <a:ext uri="{FF2B5EF4-FFF2-40B4-BE49-F238E27FC236}">
                <a16:creationId xmlns:a16="http://schemas.microsoft.com/office/drawing/2014/main" id="{4C3A1B42-8346-4C92-36F2-57A6582E61A1}"/>
              </a:ext>
            </a:extLst>
          </p:cNvPr>
          <p:cNvSpPr>
            <a:spLocks noGrp="1"/>
          </p:cNvSpPr>
          <p:nvPr>
            <p:ph type="ctrTitle"/>
          </p:nvPr>
        </p:nvSpPr>
        <p:spPr>
          <a:xfrm>
            <a:off x="1109980" y="4208424"/>
            <a:ext cx="9966960" cy="1325880"/>
          </a:xfrm>
        </p:spPr>
        <p:txBody>
          <a:bodyPr vert="horz" lIns="91440" tIns="45720" rIns="91440" bIns="45720" rtlCol="0" anchor="b">
            <a:normAutofit/>
          </a:bodyPr>
          <a:lstStyle/>
          <a:p>
            <a:pPr algn="ctr">
              <a:lnSpc>
                <a:spcPct val="85000"/>
              </a:lnSpc>
            </a:pPr>
            <a:r>
              <a:rPr lang="ro-RO" sz="6600" b="1" cap="all" dirty="0">
                <a:solidFill>
                  <a:srgbClr val="FFFFFF"/>
                </a:solidFill>
              </a:rPr>
              <a:t>PREPARATE DE BAZĂ</a:t>
            </a:r>
            <a:endParaRPr lang="en-US" sz="6600" b="1" cap="all" dirty="0">
              <a:solidFill>
                <a:srgbClr val="FFFFFF"/>
              </a:solidFill>
            </a:endParaRPr>
          </a:p>
        </p:txBody>
      </p:sp>
      <p:sp>
        <p:nvSpPr>
          <p:cNvPr id="1041" name="Rectangle 1040">
            <a:extLst>
              <a:ext uri="{FF2B5EF4-FFF2-40B4-BE49-F238E27FC236}">
                <a16:creationId xmlns:a16="http://schemas.microsoft.com/office/drawing/2014/main" id="{43A3BFD8-1DCA-4E53-9E5F-9292C9BE3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pSp>
        <p:nvGrpSpPr>
          <p:cNvPr id="10" name="object 19">
            <a:extLst>
              <a:ext uri="{FF2B5EF4-FFF2-40B4-BE49-F238E27FC236}">
                <a16:creationId xmlns:a16="http://schemas.microsoft.com/office/drawing/2014/main" id="{66E28BD2-A800-CD98-8528-4227356F89D1}"/>
              </a:ext>
            </a:extLst>
          </p:cNvPr>
          <p:cNvGrpSpPr/>
          <p:nvPr/>
        </p:nvGrpSpPr>
        <p:grpSpPr>
          <a:xfrm>
            <a:off x="1371600" y="-58777"/>
            <a:ext cx="9827261" cy="4267200"/>
            <a:chOff x="19693" y="530939"/>
            <a:chExt cx="12047162" cy="6100386"/>
          </a:xfrm>
        </p:grpSpPr>
        <p:pic>
          <p:nvPicPr>
            <p:cNvPr id="11" name="object 20">
              <a:extLst>
                <a:ext uri="{FF2B5EF4-FFF2-40B4-BE49-F238E27FC236}">
                  <a16:creationId xmlns:a16="http://schemas.microsoft.com/office/drawing/2014/main" id="{4CA54831-3ED0-BB4D-F049-AB89DC3F9A7C}"/>
                </a:ext>
              </a:extLst>
            </p:cNvPr>
            <p:cNvPicPr/>
            <p:nvPr/>
          </p:nvPicPr>
          <p:blipFill>
            <a:blip r:embed="rId2" cstate="print"/>
            <a:stretch>
              <a:fillRect/>
            </a:stretch>
          </p:blipFill>
          <p:spPr>
            <a:xfrm>
              <a:off x="19693" y="1141984"/>
              <a:ext cx="3559801" cy="2551048"/>
            </a:xfrm>
            <a:prstGeom prst="rect">
              <a:avLst/>
            </a:prstGeom>
          </p:spPr>
        </p:pic>
        <p:pic>
          <p:nvPicPr>
            <p:cNvPr id="12" name="object 21">
              <a:extLst>
                <a:ext uri="{FF2B5EF4-FFF2-40B4-BE49-F238E27FC236}">
                  <a16:creationId xmlns:a16="http://schemas.microsoft.com/office/drawing/2014/main" id="{6EEC4FC1-9A15-41B3-404F-46A0D9B27A38}"/>
                </a:ext>
              </a:extLst>
            </p:cNvPr>
            <p:cNvPicPr/>
            <p:nvPr/>
          </p:nvPicPr>
          <p:blipFill>
            <a:blip r:embed="rId3" cstate="print"/>
            <a:stretch>
              <a:fillRect/>
            </a:stretch>
          </p:blipFill>
          <p:spPr>
            <a:xfrm>
              <a:off x="6530663" y="530939"/>
              <a:ext cx="2737092" cy="2464667"/>
            </a:xfrm>
            <a:prstGeom prst="rect">
              <a:avLst/>
            </a:prstGeom>
          </p:spPr>
        </p:pic>
        <p:pic>
          <p:nvPicPr>
            <p:cNvPr id="13" name="object 22">
              <a:extLst>
                <a:ext uri="{FF2B5EF4-FFF2-40B4-BE49-F238E27FC236}">
                  <a16:creationId xmlns:a16="http://schemas.microsoft.com/office/drawing/2014/main" id="{A91691C3-95FD-D345-9698-EFCB7918F074}"/>
                </a:ext>
              </a:extLst>
            </p:cNvPr>
            <p:cNvPicPr/>
            <p:nvPr/>
          </p:nvPicPr>
          <p:blipFill>
            <a:blip r:embed="rId4" cstate="print"/>
            <a:stretch>
              <a:fillRect/>
            </a:stretch>
          </p:blipFill>
          <p:spPr>
            <a:xfrm>
              <a:off x="8984537" y="1206803"/>
              <a:ext cx="3082318" cy="2888643"/>
            </a:xfrm>
            <a:prstGeom prst="rect">
              <a:avLst/>
            </a:prstGeom>
          </p:spPr>
        </p:pic>
        <p:pic>
          <p:nvPicPr>
            <p:cNvPr id="14" name="object 23">
              <a:extLst>
                <a:ext uri="{FF2B5EF4-FFF2-40B4-BE49-F238E27FC236}">
                  <a16:creationId xmlns:a16="http://schemas.microsoft.com/office/drawing/2014/main" id="{3B771106-9DC1-09C8-6C84-BC126E74878B}"/>
                </a:ext>
              </a:extLst>
            </p:cNvPr>
            <p:cNvPicPr/>
            <p:nvPr/>
          </p:nvPicPr>
          <p:blipFill>
            <a:blip r:embed="rId5" cstate="print"/>
            <a:stretch>
              <a:fillRect/>
            </a:stretch>
          </p:blipFill>
          <p:spPr>
            <a:xfrm>
              <a:off x="6807911" y="3383102"/>
              <a:ext cx="3426307" cy="2813950"/>
            </a:xfrm>
            <a:prstGeom prst="rect">
              <a:avLst/>
            </a:prstGeom>
          </p:spPr>
        </p:pic>
        <p:pic>
          <p:nvPicPr>
            <p:cNvPr id="15" name="object 24">
              <a:extLst>
                <a:ext uri="{FF2B5EF4-FFF2-40B4-BE49-F238E27FC236}">
                  <a16:creationId xmlns:a16="http://schemas.microsoft.com/office/drawing/2014/main" id="{7B22503C-1A56-E113-9A4A-DC4F3BE0CF69}"/>
                </a:ext>
              </a:extLst>
            </p:cNvPr>
            <p:cNvPicPr/>
            <p:nvPr/>
          </p:nvPicPr>
          <p:blipFill>
            <a:blip r:embed="rId6" cstate="print"/>
            <a:stretch>
              <a:fillRect/>
            </a:stretch>
          </p:blipFill>
          <p:spPr>
            <a:xfrm>
              <a:off x="3677523" y="1271762"/>
              <a:ext cx="3691032" cy="2936778"/>
            </a:xfrm>
            <a:prstGeom prst="rect">
              <a:avLst/>
            </a:prstGeom>
          </p:spPr>
        </p:pic>
        <p:pic>
          <p:nvPicPr>
            <p:cNvPr id="16" name="object 25">
              <a:extLst>
                <a:ext uri="{FF2B5EF4-FFF2-40B4-BE49-F238E27FC236}">
                  <a16:creationId xmlns:a16="http://schemas.microsoft.com/office/drawing/2014/main" id="{8B54B1AD-DF14-465B-356F-29A5583ACA1C}"/>
                </a:ext>
              </a:extLst>
            </p:cNvPr>
            <p:cNvPicPr/>
            <p:nvPr/>
          </p:nvPicPr>
          <p:blipFill>
            <a:blip r:embed="rId7" cstate="print"/>
            <a:stretch>
              <a:fillRect/>
            </a:stretch>
          </p:blipFill>
          <p:spPr>
            <a:xfrm>
              <a:off x="381232" y="3665950"/>
              <a:ext cx="2444929" cy="2965375"/>
            </a:xfrm>
            <a:prstGeom prst="rect">
              <a:avLst/>
            </a:prstGeom>
          </p:spPr>
        </p:pic>
        <p:pic>
          <p:nvPicPr>
            <p:cNvPr id="17" name="object 26">
              <a:extLst>
                <a:ext uri="{FF2B5EF4-FFF2-40B4-BE49-F238E27FC236}">
                  <a16:creationId xmlns:a16="http://schemas.microsoft.com/office/drawing/2014/main" id="{38E550A4-765B-51EC-30FB-A418A749DC5F}"/>
                </a:ext>
              </a:extLst>
            </p:cNvPr>
            <p:cNvPicPr/>
            <p:nvPr/>
          </p:nvPicPr>
          <p:blipFill>
            <a:blip r:embed="rId8" cstate="print"/>
            <a:stretch>
              <a:fillRect/>
            </a:stretch>
          </p:blipFill>
          <p:spPr>
            <a:xfrm>
              <a:off x="2935224" y="4197095"/>
              <a:ext cx="3060191" cy="2039112"/>
            </a:xfrm>
            <a:prstGeom prst="rect">
              <a:avLst/>
            </a:prstGeom>
          </p:spPr>
        </p:pic>
      </p:grpSp>
      <p:pic>
        <p:nvPicPr>
          <p:cNvPr id="18" name="Picture 2" descr="C:\Users\Carmen\OneDrive\Desktop\SIGLA SMARALD.jpeg">
            <a:extLst>
              <a:ext uri="{FF2B5EF4-FFF2-40B4-BE49-F238E27FC236}">
                <a16:creationId xmlns:a16="http://schemas.microsoft.com/office/drawing/2014/main" id="{03213597-747E-54AA-B501-39659FADD70B}"/>
              </a:ext>
            </a:extLst>
          </p:cNvPr>
          <p:cNvPicPr>
            <a:picLocks noChangeAspect="1" noChangeArrowheads="1"/>
          </p:cNvPicPr>
          <p:nvPr/>
        </p:nvPicPr>
        <p:blipFill>
          <a:blip r:embed="rId9" cstate="print"/>
          <a:srcRect/>
          <a:stretch>
            <a:fillRect/>
          </a:stretch>
        </p:blipFill>
        <p:spPr bwMode="auto">
          <a:xfrm>
            <a:off x="10151103" y="5044366"/>
            <a:ext cx="2095515" cy="1071570"/>
          </a:xfrm>
          <a:prstGeom prst="ellipse">
            <a:avLst/>
          </a:prstGeom>
          <a:ln>
            <a:noFill/>
          </a:ln>
          <a:effectLst>
            <a:softEdge rad="112500"/>
          </a:effectLst>
        </p:spPr>
      </p:pic>
    </p:spTree>
    <p:extLst>
      <p:ext uri="{BB962C8B-B14F-4D97-AF65-F5344CB8AC3E}">
        <p14:creationId xmlns:p14="http://schemas.microsoft.com/office/powerpoint/2010/main" val="2084166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A875D0D-3C9D-4DCD-B596-0CA5384D7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C5B5FA5-19AF-46C9-BEE5-FF4F509E2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2C162E4B-773B-41AA-BD90-3EE2C721E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27FB0C56-29E0-4C77-87ED-2D692B8FF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951" y="240031"/>
            <a:ext cx="11722099"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D9E70E30-CCFF-4973-B0D7-595691180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961BE71-5D59-48AB-A5AD-D8BE22DB2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u 1">
            <a:extLst>
              <a:ext uri="{FF2B5EF4-FFF2-40B4-BE49-F238E27FC236}">
                <a16:creationId xmlns:a16="http://schemas.microsoft.com/office/drawing/2014/main" id="{4E73E91E-697A-6CBD-B7E8-2C5FEB692397}"/>
              </a:ext>
            </a:extLst>
          </p:cNvPr>
          <p:cNvSpPr>
            <a:spLocks noGrp="1"/>
          </p:cNvSpPr>
          <p:nvPr>
            <p:ph type="ctrTitle"/>
          </p:nvPr>
        </p:nvSpPr>
        <p:spPr>
          <a:xfrm>
            <a:off x="8195138" y="857675"/>
            <a:ext cx="3113366" cy="3622844"/>
          </a:xfrm>
        </p:spPr>
        <p:txBody>
          <a:bodyPr vert="horz" lIns="91440" tIns="45720" rIns="91440" bIns="45720" rtlCol="0" anchor="b">
            <a:normAutofit/>
          </a:bodyPr>
          <a:lstStyle/>
          <a:p>
            <a:pPr algn="ctr">
              <a:lnSpc>
                <a:spcPct val="85000"/>
              </a:lnSpc>
            </a:pPr>
            <a:r>
              <a:rPr lang="en-US" sz="5000" b="1" cap="all">
                <a:solidFill>
                  <a:srgbClr val="FFFFFF"/>
                </a:solidFill>
              </a:rPr>
              <a:t>DULCIURI</a:t>
            </a:r>
          </a:p>
        </p:txBody>
      </p:sp>
      <p:sp>
        <p:nvSpPr>
          <p:cNvPr id="33" name="Rectangle 32">
            <a:extLst>
              <a:ext uri="{FF2B5EF4-FFF2-40B4-BE49-F238E27FC236}">
                <a16:creationId xmlns:a16="http://schemas.microsoft.com/office/drawing/2014/main" id="{356ECCA0-D6B5-44BF-A812-6735295F3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691" y="744223"/>
            <a:ext cx="3709196" cy="53959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object 12">
            <a:extLst>
              <a:ext uri="{FF2B5EF4-FFF2-40B4-BE49-F238E27FC236}">
                <a16:creationId xmlns:a16="http://schemas.microsoft.com/office/drawing/2014/main" id="{9075CC7C-651A-78CD-BA17-F92DC04BC021}"/>
              </a:ext>
            </a:extLst>
          </p:cNvPr>
          <p:cNvPicPr/>
          <p:nvPr/>
        </p:nvPicPr>
        <p:blipFill>
          <a:blip r:embed="rId2" cstate="print"/>
          <a:stretch>
            <a:fillRect/>
          </a:stretch>
        </p:blipFill>
        <p:spPr>
          <a:xfrm>
            <a:off x="1331458" y="906655"/>
            <a:ext cx="2467661" cy="5071103"/>
          </a:xfrm>
          <a:prstGeom prst="rect">
            <a:avLst/>
          </a:prstGeom>
        </p:spPr>
      </p:pic>
      <p:sp>
        <p:nvSpPr>
          <p:cNvPr id="35" name="Rectangle 34">
            <a:extLst>
              <a:ext uri="{FF2B5EF4-FFF2-40B4-BE49-F238E27FC236}">
                <a16:creationId xmlns:a16="http://schemas.microsoft.com/office/drawing/2014/main" id="{E91DB54F-D8AE-4442-9A6C-1BD2A64B2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5119" y="744223"/>
            <a:ext cx="3032769" cy="20913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object 14">
            <a:extLst>
              <a:ext uri="{FF2B5EF4-FFF2-40B4-BE49-F238E27FC236}">
                <a16:creationId xmlns:a16="http://schemas.microsoft.com/office/drawing/2014/main" id="{45E6CA41-94B8-258B-6E26-F213079D844C}"/>
              </a:ext>
            </a:extLst>
          </p:cNvPr>
          <p:cNvPicPr/>
          <p:nvPr/>
        </p:nvPicPr>
        <p:blipFill>
          <a:blip r:embed="rId3" cstate="print"/>
          <a:stretch>
            <a:fillRect/>
          </a:stretch>
        </p:blipFill>
        <p:spPr>
          <a:xfrm>
            <a:off x="4929525" y="906655"/>
            <a:ext cx="2323956" cy="1766207"/>
          </a:xfrm>
          <a:prstGeom prst="rect">
            <a:avLst/>
          </a:prstGeom>
        </p:spPr>
      </p:pic>
      <p:sp>
        <p:nvSpPr>
          <p:cNvPr id="37" name="Rectangle 36">
            <a:extLst>
              <a:ext uri="{FF2B5EF4-FFF2-40B4-BE49-F238E27FC236}">
                <a16:creationId xmlns:a16="http://schemas.microsoft.com/office/drawing/2014/main" id="{77D6F104-11FB-4247-94DE-962B62308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5119" y="2971541"/>
            <a:ext cx="3032769" cy="3168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object 16">
            <a:extLst>
              <a:ext uri="{FF2B5EF4-FFF2-40B4-BE49-F238E27FC236}">
                <a16:creationId xmlns:a16="http://schemas.microsoft.com/office/drawing/2014/main" id="{0B62F1E6-B858-5612-5A7E-A1A77996D8A2}"/>
              </a:ext>
            </a:extLst>
          </p:cNvPr>
          <p:cNvPicPr/>
          <p:nvPr/>
        </p:nvPicPr>
        <p:blipFill>
          <a:blip r:embed="rId4" cstate="print"/>
          <a:stretch>
            <a:fillRect/>
          </a:stretch>
        </p:blipFill>
        <p:spPr>
          <a:xfrm>
            <a:off x="4738191" y="3165185"/>
            <a:ext cx="2706624" cy="2781363"/>
          </a:xfrm>
          <a:prstGeom prst="rect">
            <a:avLst/>
          </a:prstGeom>
        </p:spPr>
      </p:pic>
      <p:pic>
        <p:nvPicPr>
          <p:cNvPr id="26" name="Picture 2" descr="C:\Users\Carmen\OneDrive\Desktop\SIGLA SMARALD.jpeg">
            <a:extLst>
              <a:ext uri="{FF2B5EF4-FFF2-40B4-BE49-F238E27FC236}">
                <a16:creationId xmlns:a16="http://schemas.microsoft.com/office/drawing/2014/main" id="{191BE1A1-41FC-E52D-4C43-EF987D299DC8}"/>
              </a:ext>
            </a:extLst>
          </p:cNvPr>
          <p:cNvPicPr>
            <a:picLocks noChangeAspect="1" noChangeArrowheads="1"/>
          </p:cNvPicPr>
          <p:nvPr/>
        </p:nvPicPr>
        <p:blipFill>
          <a:blip r:embed="rId5" cstate="print"/>
          <a:srcRect/>
          <a:stretch>
            <a:fillRect/>
          </a:stretch>
        </p:blipFill>
        <p:spPr bwMode="auto">
          <a:xfrm>
            <a:off x="9103593" y="1560199"/>
            <a:ext cx="2095515" cy="1071570"/>
          </a:xfrm>
          <a:prstGeom prst="ellipse">
            <a:avLst/>
          </a:prstGeom>
          <a:ln>
            <a:noFill/>
          </a:ln>
          <a:effectLst>
            <a:softEdge rad="112500"/>
          </a:effectLst>
        </p:spPr>
      </p:pic>
    </p:spTree>
    <p:extLst>
      <p:ext uri="{BB962C8B-B14F-4D97-AF65-F5344CB8AC3E}">
        <p14:creationId xmlns:p14="http://schemas.microsoft.com/office/powerpoint/2010/main" val="19156713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 name="Rectangle 11">
            <a:extLst>
              <a:ext uri="{FF2B5EF4-FFF2-40B4-BE49-F238E27FC236}">
                <a16:creationId xmlns:a16="http://schemas.microsoft.com/office/drawing/2014/main" id="{9A7DBAD6-80F9-497B-A278-8816A8E95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3">
            <a:extLst>
              <a:ext uri="{FF2B5EF4-FFF2-40B4-BE49-F238E27FC236}">
                <a16:creationId xmlns:a16="http://schemas.microsoft.com/office/drawing/2014/main" id="{D199BD0D-57F7-49B3-B38C-0949622D4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15">
            <a:extLst>
              <a:ext uri="{FF2B5EF4-FFF2-40B4-BE49-F238E27FC236}">
                <a16:creationId xmlns:a16="http://schemas.microsoft.com/office/drawing/2014/main" id="{C889B96F-2879-43CA-958A-277BCBB00D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Snip Diagonal Corner Rectangle 24">
            <a:extLst>
              <a:ext uri="{FF2B5EF4-FFF2-40B4-BE49-F238E27FC236}">
                <a16:creationId xmlns:a16="http://schemas.microsoft.com/office/drawing/2014/main" id="{96421D11-469A-44F4-A041-45EF340D6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2"/>
            <a:ext cx="12195175" cy="6858000"/>
          </a:xfrm>
          <a:prstGeom prst="snip2DiagRect">
            <a:avLst>
              <a:gd name="adj1" fmla="val 0"/>
              <a:gd name="adj2" fmla="val 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19">
            <a:extLst>
              <a:ext uri="{FF2B5EF4-FFF2-40B4-BE49-F238E27FC236}">
                <a16:creationId xmlns:a16="http://schemas.microsoft.com/office/drawing/2014/main" id="{8C06AA6B-C1D9-4729-A10F-9F56A8348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6450" y="0"/>
            <a:ext cx="6135550" cy="6861976"/>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21">
            <a:extLst>
              <a:ext uri="{FF2B5EF4-FFF2-40B4-BE49-F238E27FC236}">
                <a16:creationId xmlns:a16="http://schemas.microsoft.com/office/drawing/2014/main" id="{57A5B80F-1124-46A3-BEE0-C4353D139B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12070"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u 1"/>
          <p:cNvSpPr>
            <a:spLocks noGrp="1"/>
          </p:cNvSpPr>
          <p:nvPr>
            <p:ph type="ctrTitle"/>
          </p:nvPr>
        </p:nvSpPr>
        <p:spPr>
          <a:xfrm>
            <a:off x="6575755" y="2501910"/>
            <a:ext cx="4566230" cy="3437782"/>
          </a:xfrm>
        </p:spPr>
        <p:txBody>
          <a:bodyPr vert="horz" lIns="91440" tIns="45720" rIns="91440" bIns="45720" rtlCol="0" anchor="b">
            <a:noAutofit/>
          </a:bodyPr>
          <a:lstStyle/>
          <a:p>
            <a:pPr algn="ctr">
              <a:lnSpc>
                <a:spcPct val="85000"/>
              </a:lnSpc>
            </a:pPr>
            <a:r>
              <a:rPr lang="en-US" sz="2500" b="1" i="1" cap="all" dirty="0">
                <a:solidFill>
                  <a:srgbClr val="FFFFFF"/>
                </a:solidFill>
              </a:rPr>
              <a:t>La  </a:t>
            </a:r>
            <a:r>
              <a:rPr lang="en-US" sz="2500" b="1" i="1" cap="all" dirty="0" err="1">
                <a:solidFill>
                  <a:srgbClr val="FFFFFF"/>
                </a:solidFill>
              </a:rPr>
              <a:t>restaurantul</a:t>
            </a:r>
            <a:r>
              <a:rPr lang="en-US" sz="2500" b="1" i="1" cap="all" dirty="0">
                <a:solidFill>
                  <a:srgbClr val="FFFFFF"/>
                </a:solidFill>
              </a:rPr>
              <a:t> SMARALD  SRL </a:t>
            </a:r>
            <a:r>
              <a:rPr lang="en-US" sz="2500" b="1" i="1" cap="all" dirty="0" err="1">
                <a:solidFill>
                  <a:srgbClr val="FFFFFF"/>
                </a:solidFill>
              </a:rPr>
              <a:t>îți</a:t>
            </a:r>
            <a:r>
              <a:rPr lang="en-US" sz="2500" b="1" i="1" cap="all" dirty="0">
                <a:solidFill>
                  <a:srgbClr val="FFFFFF"/>
                </a:solidFill>
              </a:rPr>
              <a:t> </a:t>
            </a:r>
            <a:r>
              <a:rPr lang="en-US" sz="2500" b="1" i="1" cap="all" dirty="0" err="1">
                <a:solidFill>
                  <a:srgbClr val="FFFFFF"/>
                </a:solidFill>
              </a:rPr>
              <a:t>faci</a:t>
            </a:r>
            <a:r>
              <a:rPr lang="en-US" sz="2500" b="1" i="1" cap="all" dirty="0">
                <a:solidFill>
                  <a:srgbClr val="FFFFFF"/>
                </a:solidFill>
              </a:rPr>
              <a:t> </a:t>
            </a:r>
            <a:r>
              <a:rPr lang="en-US" sz="2500" b="1" i="1" cap="all" dirty="0" err="1">
                <a:solidFill>
                  <a:srgbClr val="FFFFFF"/>
                </a:solidFill>
              </a:rPr>
              <a:t>viața</a:t>
            </a:r>
            <a:r>
              <a:rPr lang="en-US" sz="2500" b="1" i="1" cap="all" dirty="0">
                <a:solidFill>
                  <a:srgbClr val="FFFFFF"/>
                </a:solidFill>
              </a:rPr>
              <a:t> </a:t>
            </a:r>
            <a:r>
              <a:rPr lang="en-US" sz="2500" b="1" i="1" cap="all" dirty="0" err="1">
                <a:solidFill>
                  <a:srgbClr val="FFFFFF"/>
                </a:solidFill>
              </a:rPr>
              <a:t>mai</a:t>
            </a:r>
            <a:r>
              <a:rPr lang="en-US" sz="2500" b="1" i="1" cap="all" dirty="0">
                <a:solidFill>
                  <a:srgbClr val="FFFFFF"/>
                </a:solidFill>
              </a:rPr>
              <a:t> </a:t>
            </a:r>
            <a:r>
              <a:rPr lang="en-US" sz="2500" b="1" i="1" cap="all" dirty="0" err="1">
                <a:solidFill>
                  <a:srgbClr val="FFFFFF"/>
                </a:solidFill>
              </a:rPr>
              <a:t>frumoasă</a:t>
            </a:r>
            <a:r>
              <a:rPr lang="en-US" sz="2500" b="1" i="1" cap="all" dirty="0">
                <a:solidFill>
                  <a:srgbClr val="FFFFFF"/>
                </a:solidFill>
              </a:rPr>
              <a:t>! </a:t>
            </a:r>
            <a:br>
              <a:rPr lang="en-US" sz="2500" b="1" i="1" cap="all" dirty="0">
                <a:solidFill>
                  <a:srgbClr val="FFFFFF"/>
                </a:solidFill>
              </a:rPr>
            </a:br>
            <a:r>
              <a:rPr lang="en-US" sz="2500" b="1" cap="all" dirty="0">
                <a:solidFill>
                  <a:srgbClr val="FFFFFF"/>
                </a:solidFill>
              </a:rPr>
              <a:t>Ambient </a:t>
            </a:r>
            <a:r>
              <a:rPr lang="en-US" sz="2500" b="1" cap="all" dirty="0" err="1">
                <a:solidFill>
                  <a:srgbClr val="FFFFFF"/>
                </a:solidFill>
              </a:rPr>
              <a:t>placut,rasfăț</a:t>
            </a:r>
            <a:r>
              <a:rPr lang="en-US" sz="2500" b="1" cap="all" dirty="0">
                <a:solidFill>
                  <a:srgbClr val="FFFFFF"/>
                </a:solidFill>
              </a:rPr>
              <a:t> </a:t>
            </a:r>
            <a:r>
              <a:rPr lang="en-US" sz="2500" b="1" cap="all" dirty="0" err="1">
                <a:solidFill>
                  <a:srgbClr val="FFFFFF"/>
                </a:solidFill>
              </a:rPr>
              <a:t>pentru</a:t>
            </a:r>
            <a:r>
              <a:rPr lang="en-US" sz="2500" b="1" cap="all" dirty="0">
                <a:solidFill>
                  <a:srgbClr val="FFFFFF"/>
                </a:solidFill>
              </a:rPr>
              <a:t> </a:t>
            </a:r>
            <a:r>
              <a:rPr lang="en-US" sz="2500" b="1" cap="all" dirty="0" err="1">
                <a:solidFill>
                  <a:srgbClr val="FFFFFF"/>
                </a:solidFill>
              </a:rPr>
              <a:t>suflet</a:t>
            </a:r>
            <a:r>
              <a:rPr lang="en-US" sz="2500" b="1" cap="all" dirty="0">
                <a:solidFill>
                  <a:srgbClr val="FFFFFF"/>
                </a:solidFill>
              </a:rPr>
              <a:t>, </a:t>
            </a:r>
            <a:r>
              <a:rPr lang="en-US" sz="2500" b="1" cap="all" dirty="0" err="1">
                <a:solidFill>
                  <a:srgbClr val="FFFFFF"/>
                </a:solidFill>
              </a:rPr>
              <a:t>momente</a:t>
            </a:r>
            <a:r>
              <a:rPr lang="en-US" sz="2500" b="1" cap="all" dirty="0">
                <a:solidFill>
                  <a:srgbClr val="FFFFFF"/>
                </a:solidFill>
              </a:rPr>
              <a:t> de </a:t>
            </a:r>
            <a:r>
              <a:rPr lang="en-US" sz="2500" b="1" cap="all" dirty="0" err="1">
                <a:solidFill>
                  <a:srgbClr val="FFFFFF"/>
                </a:solidFill>
              </a:rPr>
              <a:t>plăcere</a:t>
            </a:r>
            <a:r>
              <a:rPr lang="en-US" sz="2500" b="1" cap="all" dirty="0">
                <a:solidFill>
                  <a:srgbClr val="FFFFFF"/>
                </a:solidFill>
              </a:rPr>
              <a:t>! </a:t>
            </a:r>
            <a:br>
              <a:rPr lang="en-US" sz="2500" b="1" cap="all" dirty="0">
                <a:solidFill>
                  <a:srgbClr val="FFFFFF"/>
                </a:solidFill>
              </a:rPr>
            </a:br>
            <a:r>
              <a:rPr lang="en-US" sz="2500" b="1" cap="all" dirty="0" err="1">
                <a:solidFill>
                  <a:srgbClr val="FFFFFF"/>
                </a:solidFill>
              </a:rPr>
              <a:t>Aici</a:t>
            </a:r>
            <a:r>
              <a:rPr lang="en-US" sz="2500" b="1" cap="all" dirty="0">
                <a:solidFill>
                  <a:srgbClr val="FFFFFF"/>
                </a:solidFill>
              </a:rPr>
              <a:t> se </a:t>
            </a:r>
            <a:r>
              <a:rPr lang="en-US" sz="2500" b="1" cap="all" dirty="0" err="1">
                <a:solidFill>
                  <a:srgbClr val="FFFFFF"/>
                </a:solidFill>
              </a:rPr>
              <a:t>organizează</a:t>
            </a:r>
            <a:r>
              <a:rPr lang="en-US" sz="2500" b="1" cap="all" dirty="0">
                <a:solidFill>
                  <a:srgbClr val="FFFFFF"/>
                </a:solidFill>
              </a:rPr>
              <a:t> </a:t>
            </a:r>
            <a:r>
              <a:rPr lang="en-US" sz="2500" b="1" cap="all" dirty="0" err="1">
                <a:solidFill>
                  <a:srgbClr val="FFFFFF"/>
                </a:solidFill>
              </a:rPr>
              <a:t>nunți</a:t>
            </a:r>
            <a:r>
              <a:rPr lang="en-US" sz="2500" b="1" cap="all" dirty="0">
                <a:solidFill>
                  <a:srgbClr val="FFFFFF"/>
                </a:solidFill>
              </a:rPr>
              <a:t>, </a:t>
            </a:r>
            <a:r>
              <a:rPr lang="en-US" sz="2500" b="1" cap="all" dirty="0" err="1">
                <a:solidFill>
                  <a:srgbClr val="FFFFFF"/>
                </a:solidFill>
              </a:rPr>
              <a:t>botezuri</a:t>
            </a:r>
            <a:r>
              <a:rPr lang="en-US" sz="2500" b="1" cap="all" dirty="0">
                <a:solidFill>
                  <a:srgbClr val="FFFFFF"/>
                </a:solidFill>
              </a:rPr>
              <a:t>, </a:t>
            </a:r>
            <a:r>
              <a:rPr lang="en-US" sz="2500" b="1" cap="all" dirty="0" err="1">
                <a:solidFill>
                  <a:srgbClr val="FFFFFF"/>
                </a:solidFill>
              </a:rPr>
              <a:t>aniversări</a:t>
            </a:r>
            <a:r>
              <a:rPr lang="en-US" sz="2500" b="1" cap="all" dirty="0">
                <a:solidFill>
                  <a:srgbClr val="FFFFFF"/>
                </a:solidFill>
              </a:rPr>
              <a:t> </a:t>
            </a:r>
            <a:r>
              <a:rPr lang="en-US" sz="2500" b="1" cap="all" dirty="0" err="1">
                <a:solidFill>
                  <a:srgbClr val="FFFFFF"/>
                </a:solidFill>
              </a:rPr>
              <a:t>si</a:t>
            </a:r>
            <a:r>
              <a:rPr lang="en-US" sz="2500" b="1" cap="all" dirty="0">
                <a:solidFill>
                  <a:srgbClr val="FFFFFF"/>
                </a:solidFill>
              </a:rPr>
              <a:t> se </a:t>
            </a:r>
            <a:r>
              <a:rPr lang="en-US" sz="2500" b="1" cap="all" dirty="0" err="1">
                <a:solidFill>
                  <a:srgbClr val="FFFFFF"/>
                </a:solidFill>
              </a:rPr>
              <a:t>prepară</a:t>
            </a:r>
            <a:r>
              <a:rPr lang="en-US" sz="2500" b="1" cap="all" dirty="0">
                <a:solidFill>
                  <a:srgbClr val="FFFFFF"/>
                </a:solidFill>
              </a:rPr>
              <a:t> </a:t>
            </a:r>
            <a:r>
              <a:rPr lang="en-US" sz="2500" b="1" cap="all" dirty="0" err="1">
                <a:solidFill>
                  <a:srgbClr val="FFFFFF"/>
                </a:solidFill>
              </a:rPr>
              <a:t>mâncăruri</a:t>
            </a:r>
            <a:r>
              <a:rPr lang="en-US" sz="2500" b="1" cap="all" dirty="0">
                <a:solidFill>
                  <a:srgbClr val="FFFFFF"/>
                </a:solidFill>
              </a:rPr>
              <a:t> </a:t>
            </a:r>
            <a:r>
              <a:rPr lang="en-US" sz="2500" b="1" cap="all" dirty="0" err="1">
                <a:solidFill>
                  <a:srgbClr val="FFFFFF"/>
                </a:solidFill>
              </a:rPr>
              <a:t>tradiționale</a:t>
            </a:r>
            <a:r>
              <a:rPr lang="en-US" sz="2500" b="1" cap="all" dirty="0">
                <a:solidFill>
                  <a:srgbClr val="FFFFFF"/>
                </a:solidFill>
              </a:rPr>
              <a:t> </a:t>
            </a:r>
            <a:r>
              <a:rPr lang="en-US" sz="2500" b="1" cap="all" dirty="0" err="1">
                <a:solidFill>
                  <a:srgbClr val="FFFFFF"/>
                </a:solidFill>
              </a:rPr>
              <a:t>românești</a:t>
            </a:r>
            <a:r>
              <a:rPr lang="en-US" sz="2500" b="1" cap="all" dirty="0">
                <a:solidFill>
                  <a:srgbClr val="FFFFFF"/>
                </a:solidFill>
              </a:rPr>
              <a:t>.</a:t>
            </a:r>
            <a:br>
              <a:rPr lang="en-US" sz="2500" b="1" cap="all" dirty="0">
                <a:solidFill>
                  <a:srgbClr val="FFFFFF"/>
                </a:solidFill>
              </a:rPr>
            </a:br>
            <a:r>
              <a:rPr lang="en-US" sz="2500" b="1" cap="all" dirty="0" err="1">
                <a:solidFill>
                  <a:srgbClr val="FFFFFF"/>
                </a:solidFill>
              </a:rPr>
              <a:t>Vă</a:t>
            </a:r>
            <a:r>
              <a:rPr lang="en-US" sz="2500" b="1" cap="all" dirty="0">
                <a:solidFill>
                  <a:srgbClr val="FFFFFF"/>
                </a:solidFill>
              </a:rPr>
              <a:t> </a:t>
            </a:r>
            <a:r>
              <a:rPr lang="en-US" sz="2500" b="1" cap="all" dirty="0" err="1">
                <a:solidFill>
                  <a:srgbClr val="FFFFFF"/>
                </a:solidFill>
              </a:rPr>
              <a:t>asteptam</a:t>
            </a:r>
            <a:r>
              <a:rPr lang="en-US" sz="2500" b="1" cap="all" dirty="0">
                <a:solidFill>
                  <a:srgbClr val="FFFFFF"/>
                </a:solidFill>
              </a:rPr>
              <a:t> pe  </a:t>
            </a:r>
            <a:r>
              <a:rPr lang="en-US" sz="2500" b="1" cap="all" dirty="0" err="1">
                <a:solidFill>
                  <a:srgbClr val="FFFFFF"/>
                </a:solidFill>
              </a:rPr>
              <a:t>str.Petru</a:t>
            </a:r>
            <a:r>
              <a:rPr lang="en-US" sz="2500" b="1" cap="all" dirty="0">
                <a:solidFill>
                  <a:srgbClr val="FFFFFF"/>
                </a:solidFill>
              </a:rPr>
              <a:t> </a:t>
            </a:r>
            <a:r>
              <a:rPr lang="en-US" sz="2500" b="1" cap="all" dirty="0" err="1">
                <a:solidFill>
                  <a:srgbClr val="FFFFFF"/>
                </a:solidFill>
              </a:rPr>
              <a:t>Rares</a:t>
            </a:r>
            <a:r>
              <a:rPr lang="en-US" sz="2500" b="1" cap="all" dirty="0">
                <a:solidFill>
                  <a:srgbClr val="FFFFFF"/>
                </a:solidFill>
              </a:rPr>
              <a:t> nr.42, din </a:t>
            </a:r>
            <a:r>
              <a:rPr lang="en-US" sz="2500" b="1" cap="all" dirty="0" err="1">
                <a:solidFill>
                  <a:srgbClr val="FFFFFF"/>
                </a:solidFill>
              </a:rPr>
              <a:t>BÂrlad</a:t>
            </a:r>
            <a:r>
              <a:rPr lang="en-US" sz="2500" b="1" cap="all" dirty="0">
                <a:solidFill>
                  <a:srgbClr val="FFFFFF"/>
                </a:solidFill>
              </a:rPr>
              <a:t>, </a:t>
            </a:r>
            <a:r>
              <a:rPr lang="en-US" sz="2500" b="1" cap="all" dirty="0" err="1">
                <a:solidFill>
                  <a:srgbClr val="FFFFFF"/>
                </a:solidFill>
              </a:rPr>
              <a:t>jud.Vaslui</a:t>
            </a:r>
            <a:r>
              <a:rPr lang="en-US" sz="2500" b="1" cap="all" dirty="0">
                <a:solidFill>
                  <a:srgbClr val="FFFFFF"/>
                </a:solidFill>
              </a:rPr>
              <a:t>!!!</a:t>
            </a:r>
            <a:br>
              <a:rPr lang="en-US" sz="2500" b="1" cap="all" dirty="0">
                <a:solidFill>
                  <a:srgbClr val="FFFFFF"/>
                </a:solidFill>
              </a:rPr>
            </a:br>
            <a:r>
              <a:rPr lang="en-US" sz="2500" b="1" cap="all" dirty="0">
                <a:solidFill>
                  <a:srgbClr val="FFFFFF"/>
                </a:solidFill>
              </a:rPr>
              <a:t> </a:t>
            </a:r>
            <a:br>
              <a:rPr lang="en-US" sz="2500" b="1" cap="all" dirty="0">
                <a:solidFill>
                  <a:srgbClr val="FFFFFF"/>
                </a:solidFill>
              </a:rPr>
            </a:br>
            <a:endParaRPr lang="en-US" sz="2500" b="1" cap="all" dirty="0">
              <a:solidFill>
                <a:srgbClr val="FFFFFF"/>
              </a:solidFill>
            </a:endParaRPr>
          </a:p>
        </p:txBody>
      </p:sp>
      <p:pic>
        <p:nvPicPr>
          <p:cNvPr id="4" name="Imagine 3"/>
          <p:cNvPicPr/>
          <p:nvPr/>
        </p:nvPicPr>
        <p:blipFill rotWithShape="1">
          <a:blip r:embed="rId2" cstate="print"/>
          <a:srcRect l="9123" r="1627" b="5"/>
          <a:stretch/>
        </p:blipFill>
        <p:spPr bwMode="auto">
          <a:xfrm>
            <a:off x="2534143" y="3209544"/>
            <a:ext cx="3383280" cy="3648456"/>
          </a:xfrm>
          <a:prstGeom prst="rect">
            <a:avLst/>
          </a:prstGeom>
          <a:scene3d>
            <a:camera prst="perspectiveContrastingLeftFacing">
              <a:rot lat="300000" lon="19800000" rev="0"/>
            </a:camera>
            <a:lightRig rig="threePt" dir="t">
              <a:rot lat="0" lon="0" rev="2700000"/>
            </a:lightRig>
          </a:scene3d>
          <a:sp3d>
            <a:bevelT w="63500" h="50800"/>
          </a:sp3d>
        </p:spPr>
      </p:pic>
      <p:pic>
        <p:nvPicPr>
          <p:cNvPr id="7" name="Picture 2" descr="C:\Users\Carmen\OneDrive\Desktop\SIGLA SMARALD.jpeg">
            <a:extLst>
              <a:ext uri="{FF2B5EF4-FFF2-40B4-BE49-F238E27FC236}">
                <a16:creationId xmlns:a16="http://schemas.microsoft.com/office/drawing/2014/main" id="{C0792DF5-81DD-B12F-90DE-1BA839662682}"/>
              </a:ext>
            </a:extLst>
          </p:cNvPr>
          <p:cNvPicPr>
            <a:picLocks noChangeAspect="1" noChangeArrowheads="1"/>
          </p:cNvPicPr>
          <p:nvPr/>
        </p:nvPicPr>
        <p:blipFill rotWithShape="1">
          <a:blip r:embed="rId3" cstate="print"/>
          <a:srcRect l="17262" r="15606" b="-2"/>
          <a:stretch/>
        </p:blipFill>
        <p:spPr bwMode="auto">
          <a:xfrm>
            <a:off x="-499" y="10"/>
            <a:ext cx="3835570" cy="3899748"/>
          </a:xfrm>
          <a:custGeom>
            <a:avLst/>
            <a:gdLst/>
            <a:ahLst/>
            <a:cxnLst/>
            <a:rect l="l" t="t" r="r" b="b"/>
            <a:pathLst>
              <a:path w="4551358" h="3899758">
                <a:moveTo>
                  <a:pt x="0" y="0"/>
                </a:moveTo>
                <a:lnTo>
                  <a:pt x="4551358" y="0"/>
                </a:lnTo>
                <a:lnTo>
                  <a:pt x="4551358" y="3077500"/>
                </a:lnTo>
                <a:lnTo>
                  <a:pt x="2843111" y="3077500"/>
                </a:lnTo>
                <a:lnTo>
                  <a:pt x="2843111" y="3899758"/>
                </a:lnTo>
                <a:lnTo>
                  <a:pt x="0" y="3899758"/>
                </a:lnTo>
                <a:close/>
              </a:path>
            </a:pathLst>
          </a:custGeom>
        </p:spPr>
      </p:pic>
      <p:pic>
        <p:nvPicPr>
          <p:cNvPr id="5" name="Imagine 4"/>
          <p:cNvPicPr/>
          <p:nvPr/>
        </p:nvPicPr>
        <p:blipFill rotWithShape="1">
          <a:blip r:embed="rId4" cstate="print"/>
          <a:srcRect l="37627" r="20466" b="-1"/>
          <a:stretch/>
        </p:blipFill>
        <p:spPr bwMode="auto">
          <a:xfrm>
            <a:off x="3959679" y="-268"/>
            <a:ext cx="1972162" cy="3082474"/>
          </a:xfrm>
          <a:prstGeom prst="rect">
            <a:avLst/>
          </a:prstGeom>
          <a:scene3d>
            <a:camera prst="perspectiveFront" fov="5400000"/>
            <a:lightRig rig="threePt" dir="t">
              <a:rot lat="0" lon="0" rev="19200000"/>
            </a:lightRig>
          </a:scene3d>
          <a:sp3d extrusionH="25400">
            <a:bevelT w="304800" h="152400" prst="hardEdge"/>
            <a:extrusionClr>
              <a:srgbClr val="000000"/>
            </a:extrusionClr>
          </a:sp3d>
        </p:spPr>
      </p:pic>
      <p:pic>
        <p:nvPicPr>
          <p:cNvPr id="6" name="Imagine 5"/>
          <p:cNvPicPr/>
          <p:nvPr/>
        </p:nvPicPr>
        <p:blipFill rotWithShape="1">
          <a:blip r:embed="rId5" cstate="print"/>
          <a:srcRect r="20908" b="3"/>
          <a:stretch/>
        </p:blipFill>
        <p:spPr bwMode="auto">
          <a:xfrm>
            <a:off x="-6346" y="4041648"/>
            <a:ext cx="2408181" cy="2816352"/>
          </a:xfrm>
          <a:prstGeom prst="rect">
            <a:avLst/>
          </a:pr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sp>
        <p:nvSpPr>
          <p:cNvPr id="40" name="Rectangle 23">
            <a:extLst>
              <a:ext uri="{FF2B5EF4-FFF2-40B4-BE49-F238E27FC236}">
                <a16:creationId xmlns:a16="http://schemas.microsoft.com/office/drawing/2014/main" id="{3F52A01A-CC8B-4ECF-80AD-1B422B059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3800" y="240031"/>
            <a:ext cx="568452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ză">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ză">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ză">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Bază</Template>
  <TotalTime>52</TotalTime>
  <Words>84</Words>
  <Application>Microsoft Office PowerPoint</Application>
  <PresentationFormat>Ecran lat</PresentationFormat>
  <Paragraphs>13</Paragraphs>
  <Slides>9</Slides>
  <Notes>0</Notes>
  <HiddenSlides>0</HiddenSlides>
  <MMClips>0</MMClips>
  <ScaleCrop>false</ScaleCrop>
  <HeadingPairs>
    <vt:vector size="6" baseType="variant">
      <vt:variant>
        <vt:lpstr>Fonturi utilizate</vt:lpstr>
      </vt:variant>
      <vt:variant>
        <vt:i4>2</vt:i4>
      </vt:variant>
      <vt:variant>
        <vt:lpstr>Temă</vt:lpstr>
      </vt:variant>
      <vt:variant>
        <vt:i4>1</vt:i4>
      </vt:variant>
      <vt:variant>
        <vt:lpstr>Titluri diapozitive</vt:lpstr>
      </vt:variant>
      <vt:variant>
        <vt:i4>9</vt:i4>
      </vt:variant>
    </vt:vector>
  </HeadingPairs>
  <TitlesOfParts>
    <vt:vector size="12" baseType="lpstr">
      <vt:lpstr>Arial</vt:lpstr>
      <vt:lpstr>Corbel</vt:lpstr>
      <vt:lpstr>Bază</vt:lpstr>
      <vt:lpstr>  </vt:lpstr>
      <vt:lpstr>Prezentare PowerPoint</vt:lpstr>
      <vt:lpstr>        </vt:lpstr>
      <vt:lpstr>FE SMARALD SRL- organigrama</vt:lpstr>
      <vt:lpstr>PREPARATE- MIC DEJUN</vt:lpstr>
      <vt:lpstr>CIORBE</vt:lpstr>
      <vt:lpstr>PREPARATE DE BAZĂ</vt:lpstr>
      <vt:lpstr>DULCIURI</vt:lpstr>
      <vt:lpstr>La  restaurantul SMARALD  SRL îți faci viața mai frumoasă!  Ambient placut,rasfăț pentru suflet, momente de plăcere!  Aici se organizează nunți, botezuri, aniversări si se prepară mâncăruri tradiționale românești. Vă asteptam pe  str.Petru Rares nr.42, din BÂrlad, jud.Vaslui!!!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Daniela</dc:creator>
  <cp:lastModifiedBy>daniela.pracsiu@gmail.com</cp:lastModifiedBy>
  <cp:revision>18</cp:revision>
  <dcterms:created xsi:type="dcterms:W3CDTF">2022-06-25T16:06:18Z</dcterms:created>
  <dcterms:modified xsi:type="dcterms:W3CDTF">2022-06-26T17:31:09Z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2021-11-25T00:00:00Z</vt:filetime>
  </property>
  <property fmtid="{D5CDD505-2E9C-101B-9397-08002B2CF9AE}" pid="3" name="Creator">
    <vt:lpwstr>Microsoft® PowerPoint® 2016</vt:lpwstr>
  </property>
  <property fmtid="{D5CDD505-2E9C-101B-9397-08002B2CF9AE}" pid="4" name="LastSaved">
    <vt:filetime>2022-06-25T00:00:00Z</vt:filetime>
  </property>
</Properties>
</file>